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6858000" cy="12192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34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A46F2A-5042-459F-BE28-03E1EF1EB37B}"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388620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46F2A-5042-459F-BE28-03E1EF1EB37B}"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2056066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A46F2A-5042-459F-BE28-03E1EF1EB37B}"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320388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A46F2A-5042-459F-BE28-03E1EF1EB37B}"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818289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A46F2A-5042-459F-BE28-03E1EF1EB37B}"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1165755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A46F2A-5042-459F-BE28-03E1EF1EB37B}"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195056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A46F2A-5042-459F-BE28-03E1EF1EB37B}"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231462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FA46F2A-5042-459F-BE28-03E1EF1EB37B}"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3692450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FA46F2A-5042-459F-BE28-03E1EF1EB37B}"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4127143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46F2A-5042-459F-BE28-03E1EF1EB37B}"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388900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46F2A-5042-459F-BE28-03E1EF1EB37B}"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4C6BDB-CDFD-45D6-999A-836669C510BE}" type="slidenum">
              <a:rPr lang="en-US" smtClean="0"/>
              <a:t>‹#›</a:t>
            </a:fld>
            <a:endParaRPr lang="en-US"/>
          </a:p>
        </p:txBody>
      </p:sp>
    </p:spTree>
    <p:extLst>
      <p:ext uri="{BB962C8B-B14F-4D97-AF65-F5344CB8AC3E}">
        <p14:creationId xmlns:p14="http://schemas.microsoft.com/office/powerpoint/2010/main" val="1898886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CFA46F2A-5042-459F-BE28-03E1EF1EB37B}" type="datetimeFigureOut">
              <a:rPr lang="en-US" smtClean="0"/>
              <a:t>10/14/2026</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754C6BDB-CDFD-45D6-999A-836669C510BE}" type="slidenum">
              <a:rPr lang="en-US" smtClean="0"/>
              <a:t>‹#›</a:t>
            </a:fld>
            <a:endParaRPr lang="en-US"/>
          </a:p>
        </p:txBody>
      </p:sp>
    </p:spTree>
    <p:extLst>
      <p:ext uri="{BB962C8B-B14F-4D97-AF65-F5344CB8AC3E}">
        <p14:creationId xmlns:p14="http://schemas.microsoft.com/office/powerpoint/2010/main" val="36385995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2FB110-50A7-41D0-AC64-06E8D83815C5}"/>
              </a:ext>
            </a:extLst>
          </p:cNvPr>
          <p:cNvSpPr/>
          <p:nvPr/>
        </p:nvSpPr>
        <p:spPr>
          <a:xfrm>
            <a:off x="2405658" y="6476405"/>
            <a:ext cx="2110978" cy="1323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 name="Rectangle 7">
            <a:extLst>
              <a:ext uri="{FF2B5EF4-FFF2-40B4-BE49-F238E27FC236}">
                <a16:creationId xmlns:a16="http://schemas.microsoft.com/office/drawing/2014/main" id="{1CBF1F32-4281-4ADD-8385-1280D247EF89}"/>
              </a:ext>
            </a:extLst>
          </p:cNvPr>
          <p:cNvSpPr/>
          <p:nvPr/>
        </p:nvSpPr>
        <p:spPr>
          <a:xfrm>
            <a:off x="1943099" y="7131971"/>
            <a:ext cx="2979422" cy="1663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E17DAD6-5EF6-48B8-BE03-A30B5A6D3F30}"/>
              </a:ext>
            </a:extLst>
          </p:cNvPr>
          <p:cNvSpPr txBox="1"/>
          <p:nvPr/>
        </p:nvSpPr>
        <p:spPr>
          <a:xfrm>
            <a:off x="2337316" y="8671068"/>
            <a:ext cx="2179320" cy="707886"/>
          </a:xfrm>
          <a:prstGeom prst="rect">
            <a:avLst/>
          </a:prstGeom>
          <a:noFill/>
        </p:spPr>
        <p:txBody>
          <a:bodyPr wrap="square" rtlCol="0">
            <a:spAutoFit/>
          </a:bodyPr>
          <a:lstStyle/>
          <a:p>
            <a:pPr algn="ctr"/>
            <a:r>
              <a:rPr lang="hr-HR" sz="2000" b="1" dirty="0">
                <a:solidFill>
                  <a:schemeClr val="bg1"/>
                </a:solidFill>
              </a:rPr>
              <a:t>PROSTOR JE POD VIDEONADZOROM</a:t>
            </a:r>
            <a:endParaRPr lang="en-US" sz="2000" b="1" dirty="0">
              <a:solidFill>
                <a:schemeClr val="bg1"/>
              </a:solidFill>
            </a:endParaRPr>
          </a:p>
        </p:txBody>
      </p:sp>
      <p:pic>
        <p:nvPicPr>
          <p:cNvPr id="3" name="Picture 2" descr="A picture containing icon&#10;&#10;Description automatically generated">
            <a:extLst>
              <a:ext uri="{FF2B5EF4-FFF2-40B4-BE49-F238E27FC236}">
                <a16:creationId xmlns:a16="http://schemas.microsoft.com/office/drawing/2014/main" id="{AE67134B-D5B6-4295-BD25-624143A91E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411" y="780288"/>
            <a:ext cx="5389471" cy="6747229"/>
          </a:xfrm>
          <a:prstGeom prst="rect">
            <a:avLst/>
          </a:prstGeom>
        </p:spPr>
      </p:pic>
      <p:sp>
        <p:nvSpPr>
          <p:cNvPr id="19" name="TextBox 18">
            <a:extLst>
              <a:ext uri="{FF2B5EF4-FFF2-40B4-BE49-F238E27FC236}">
                <a16:creationId xmlns:a16="http://schemas.microsoft.com/office/drawing/2014/main" id="{A31D0713-B919-4BEB-9CAA-70B35ADD1A33}"/>
              </a:ext>
            </a:extLst>
          </p:cNvPr>
          <p:cNvSpPr txBox="1"/>
          <p:nvPr/>
        </p:nvSpPr>
        <p:spPr>
          <a:xfrm>
            <a:off x="881894" y="2967294"/>
            <a:ext cx="5090162" cy="3300904"/>
          </a:xfrm>
          <a:prstGeom prst="rect">
            <a:avLst/>
          </a:prstGeom>
          <a:noFill/>
        </p:spPr>
        <p:txBody>
          <a:bodyPr wrap="square" rtlCol="0">
            <a:spAutoFit/>
          </a:bodyPr>
          <a:lstStyle/>
          <a:p>
            <a:pPr algn="ctr"/>
            <a:endParaRPr lang="hr-HR" sz="1600" b="1" dirty="0"/>
          </a:p>
          <a:p>
            <a:pPr algn="ctr"/>
            <a:r>
              <a:rPr kumimoji="0" lang="hr-HR" sz="2000" b="1" i="1" u="none" strike="noStrike" kern="1200" cap="none" spc="0" normalizeH="0" baseline="0" noProof="0" dirty="0">
                <a:ln>
                  <a:noFill/>
                </a:ln>
                <a:solidFill>
                  <a:prstClr val="black"/>
                </a:solidFill>
                <a:effectLst/>
                <a:uLnTx/>
                <a:uFillTx/>
                <a:latin typeface="Calibri" panose="020F0502020204030204"/>
                <a:ea typeface="+mn-ea"/>
                <a:cs typeface="+mn-cs"/>
              </a:rPr>
              <a:t>GRADSKA KNJIŽNICA I ČITAONICA VINKOVCI</a:t>
            </a:r>
          </a:p>
          <a:p>
            <a:pPr algn="ctr"/>
            <a:r>
              <a:rPr kumimoji="0" lang="hr-HR" b="1" i="1" u="none" strike="noStrike" kern="1200" cap="none" spc="0" normalizeH="0" baseline="0" noProof="0" dirty="0">
                <a:ln>
                  <a:noFill/>
                </a:ln>
                <a:solidFill>
                  <a:prstClr val="black"/>
                </a:solidFill>
                <a:effectLst/>
                <a:uLnTx/>
                <a:uFillTx/>
                <a:latin typeface="Calibri" panose="020F0502020204030204"/>
                <a:ea typeface="+mn-ea"/>
                <a:cs typeface="+mn-cs"/>
              </a:rPr>
              <a:t>Ulica kralja Zvonimira 9, 32100 Vinkovci </a:t>
            </a:r>
            <a:endParaRPr lang="hr-HR" b="1" dirty="0"/>
          </a:p>
          <a:p>
            <a:pPr algn="ctr"/>
            <a:r>
              <a:rPr lang="hr-HR" b="1" dirty="0"/>
              <a:t>Kontakt podaci:</a:t>
            </a:r>
            <a:endParaRPr lang="hr-HR" b="1" i="1" dirty="0"/>
          </a:p>
          <a:p>
            <a:pPr algn="ctr"/>
            <a:r>
              <a:rPr lang="hr-HR" b="1" i="1" dirty="0"/>
              <a:t>E-mail: osobni_podatci@gkvk.hr, Tel: 032/616 429</a:t>
            </a:r>
          </a:p>
          <a:p>
            <a:pPr algn="ctr"/>
            <a:endParaRPr lang="hr-HR" sz="1600" b="1" i="1" dirty="0"/>
          </a:p>
          <a:p>
            <a:pPr algn="ctr"/>
            <a:r>
              <a:rPr lang="hr-HR" sz="1050" dirty="0"/>
              <a:t>Gradska knjižnica i čitaonica Vinkovci koristi sustav videonadzora u svrhu zaštite osoba i imovine. Pristup podacima moguć je samo odgovornoj osobi Voditelja obrade i osobama od njega posebno imenovanim, snimke dobivene putem videonadzora čuvaju se najduže 30 dana. Pravna osnova je legitimni interes Gradske knjižnice i čitaonice Vinkovci. </a:t>
            </a:r>
            <a:r>
              <a:rPr lang="hr-HR" sz="1000" dirty="0"/>
              <a:t>Prava ispitanika (fizičkih osoba koje su snimljene videonadzornim kamerama) obuhvaćaju pravo na pristup osobnim podacima, pravo na njihovo brisanje, pravo na ograničenje njihove obrade te pravo na ulaganje prigovora na njihovu obradu. </a:t>
            </a:r>
          </a:p>
          <a:p>
            <a:pPr algn="ctr"/>
            <a:endParaRPr lang="hr-HR" sz="1050" dirty="0"/>
          </a:p>
          <a:p>
            <a:pPr algn="ctr"/>
            <a:r>
              <a:rPr lang="hr-HR" sz="1000" i="1" dirty="0"/>
              <a:t>Cjelovite informacije o obradi Vaših osobnih podataka možete saznati kod Voditelja obrade osobnih podataka putem kontakta.</a:t>
            </a:r>
          </a:p>
        </p:txBody>
      </p:sp>
      <p:sp>
        <p:nvSpPr>
          <p:cNvPr id="20" name="TextBox 19">
            <a:extLst>
              <a:ext uri="{FF2B5EF4-FFF2-40B4-BE49-F238E27FC236}">
                <a16:creationId xmlns:a16="http://schemas.microsoft.com/office/drawing/2014/main" id="{6FE66BD4-651B-4A7E-9BEE-3415195D2704}"/>
              </a:ext>
            </a:extLst>
          </p:cNvPr>
          <p:cNvSpPr txBox="1"/>
          <p:nvPr/>
        </p:nvSpPr>
        <p:spPr>
          <a:xfrm>
            <a:off x="1064656" y="6327188"/>
            <a:ext cx="4792982" cy="1200329"/>
          </a:xfrm>
          <a:prstGeom prst="rect">
            <a:avLst/>
          </a:prstGeom>
          <a:noFill/>
        </p:spPr>
        <p:txBody>
          <a:bodyPr wrap="square" rtlCol="0">
            <a:spAutoFit/>
          </a:bodyPr>
          <a:lstStyle/>
          <a:p>
            <a:pPr algn="ctr"/>
            <a:r>
              <a:rPr lang="hr-HR" sz="3600" b="1" dirty="0">
                <a:solidFill>
                  <a:schemeClr val="bg1"/>
                </a:solidFill>
              </a:rPr>
              <a:t>PROSTOR JE POD VIDEONADZOROM</a:t>
            </a:r>
            <a:endParaRPr lang="en-US" sz="3600" b="1" dirty="0">
              <a:solidFill>
                <a:schemeClr val="bg1"/>
              </a:solidFill>
            </a:endParaRPr>
          </a:p>
        </p:txBody>
      </p:sp>
    </p:spTree>
    <p:extLst>
      <p:ext uri="{BB962C8B-B14F-4D97-AF65-F5344CB8AC3E}">
        <p14:creationId xmlns:p14="http://schemas.microsoft.com/office/powerpoint/2010/main" val="10398359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6862</TotalTime>
  <Words>143</Words>
  <Application>Microsoft Office PowerPoint</Application>
  <PresentationFormat>Široki zaslon</PresentationFormat>
  <Paragraphs>11</Paragraphs>
  <Slides>1</Slides>
  <Notes>0</Notes>
  <HiddenSlides>0</HiddenSlides>
  <MMClips>0</MMClips>
  <ScaleCrop>false</ScaleCrop>
  <HeadingPairs>
    <vt:vector size="6" baseType="variant">
      <vt:variant>
        <vt:lpstr>Korišteni fontovi</vt:lpstr>
      </vt:variant>
      <vt:variant>
        <vt:i4>3</vt:i4>
      </vt:variant>
      <vt:variant>
        <vt:lpstr>Tema</vt:lpstr>
      </vt:variant>
      <vt:variant>
        <vt:i4>1</vt:i4>
      </vt:variant>
      <vt:variant>
        <vt:lpstr>Naslovi slajdova</vt:lpstr>
      </vt:variant>
      <vt:variant>
        <vt:i4>1</vt:i4>
      </vt:variant>
    </vt:vector>
  </HeadingPairs>
  <TitlesOfParts>
    <vt:vector size="5" baseType="lpstr">
      <vt:lpstr>Arial</vt:lpstr>
      <vt:lpstr>Calibri</vt:lpstr>
      <vt:lpstr>Calibri Light</vt:lpstr>
      <vt:lpstr>Office Theme</vt:lpstr>
      <vt:lpstr>PowerPoint prezentacija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Anamarija Mladinić | AZOP</dc:creator>
  <cp:lastModifiedBy>Helena Čačić</cp:lastModifiedBy>
  <cp:revision>6</cp:revision>
  <cp:lastPrinted>2026-10-02T11:54:33Z</cp:lastPrinted>
  <dcterms:created xsi:type="dcterms:W3CDTF">2022-01-09T18:26:20Z</dcterms:created>
  <dcterms:modified xsi:type="dcterms:W3CDTF">2026-10-14T12:27:01Z</dcterms:modified>
</cp:coreProperties>
</file>